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3.JPG" ContentType="image/gif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12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3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032" y="114"/>
      </p:cViewPr>
      <p:guideLst>
        <p:guide pos="312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인천광역시 노인인구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(65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세 이상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 추이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남성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6E-4CCA-A5E1-6D8E5D6D80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2025</c:v>
                </c:pt>
                <c:pt idx="1">
                  <c:v>2030</c:v>
                </c:pt>
                <c:pt idx="2">
                  <c:v>2035</c:v>
                </c:pt>
                <c:pt idx="3">
                  <c:v>2040</c:v>
                </c:pt>
                <c:pt idx="4">
                  <c:v>2045</c:v>
                </c:pt>
              </c:strCache>
            </c:strRef>
          </c:cat>
          <c:val>
            <c:numRef>
              <c:f>Sheet1!$B$2:$F$2</c:f>
              <c:numCache>
                <c:formatCode>#,##0</c:formatCode>
                <c:ptCount val="5"/>
                <c:pt idx="0">
                  <c:v>249</c:v>
                </c:pt>
                <c:pt idx="1">
                  <c:v>330</c:v>
                </c:pt>
                <c:pt idx="2">
                  <c:v>398</c:v>
                </c:pt>
                <c:pt idx="3">
                  <c:v>459</c:v>
                </c:pt>
                <c:pt idx="4">
                  <c:v>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여성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2025</c:v>
                </c:pt>
                <c:pt idx="1">
                  <c:v>2030</c:v>
                </c:pt>
                <c:pt idx="2">
                  <c:v>2035</c:v>
                </c:pt>
                <c:pt idx="3">
                  <c:v>2040</c:v>
                </c:pt>
                <c:pt idx="4">
                  <c:v>2045</c:v>
                </c:pt>
              </c:strCache>
            </c:strRef>
          </c:cat>
          <c:val>
            <c:numRef>
              <c:f>Sheet1!$B$3:$F$3</c:f>
              <c:numCache>
                <c:formatCode>#,##0</c:formatCode>
                <c:ptCount val="5"/>
                <c:pt idx="0">
                  <c:v>307</c:v>
                </c:pt>
                <c:pt idx="1">
                  <c:v>398</c:v>
                </c:pt>
                <c:pt idx="2">
                  <c:v>480</c:v>
                </c:pt>
                <c:pt idx="3">
                  <c:v>551</c:v>
                </c:pt>
                <c:pt idx="4">
                  <c:v>596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3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5C3D7-77AA-4333-B9AC-EF1A1B22636A}" type="doc">
      <dgm:prSet loTypeId="urn:microsoft.com/office/officeart/2005/8/layout/hProcess9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FBC1B875-0CE5-494D-B24D-EBFA6A6E4561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스마트폰</a:t>
          </a:r>
        </a:p>
      </dgm:t>
    </dgm:pt>
    <dgm:pt modelId="{EB8A0615-909C-4852-B066-2E98D024343C}" type="parTrans" cxnId="{3CE1A2BD-BEAC-4776-8D62-622542DAB6A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56F5648-0E4C-4BBC-BAAF-CD6603499FB1}" type="sibTrans" cxnId="{3CE1A2BD-BEAC-4776-8D62-622542DAB6A1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52118A0-CAC0-485C-9E39-E7B58DCD538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능숙한</a:t>
          </a:r>
        </a:p>
      </dgm:t>
    </dgm:pt>
    <dgm:pt modelId="{46954CF5-3E62-4C0F-910E-3AF625A78B27}" type="parTrans" cxnId="{1BFB12B2-A5EF-4A8E-AAD4-53D3E1431505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3258481-8404-4C19-8C56-19758D7AE7E4}" type="sibTrans" cxnId="{1BFB12B2-A5EF-4A8E-AAD4-53D3E1431505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925D0FD-E4A2-4232-9C31-3F0E3AB9706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실버세대</a:t>
          </a:r>
        </a:p>
      </dgm:t>
    </dgm:pt>
    <dgm:pt modelId="{998976CC-96F6-4823-9812-B5805A759AE5}" type="parTrans" cxnId="{56A3B82B-9D4B-4FBD-A249-3926BEB42BE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59802D2-6726-4D51-A46E-94BFD569C9B3}" type="sibTrans" cxnId="{56A3B82B-9D4B-4FBD-A249-3926BEB42BE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162AD93-2B95-44A9-8953-3D082186D18F}" type="pres">
      <dgm:prSet presAssocID="{DFE5C3D7-77AA-4333-B9AC-EF1A1B22636A}" presName="CompostProcess" presStyleCnt="0">
        <dgm:presLayoutVars>
          <dgm:dir/>
          <dgm:resizeHandles val="exact"/>
        </dgm:presLayoutVars>
      </dgm:prSet>
      <dgm:spPr/>
    </dgm:pt>
    <dgm:pt modelId="{B639ADFB-1DF4-4B7A-845D-D13B88A5F412}" type="pres">
      <dgm:prSet presAssocID="{DFE5C3D7-77AA-4333-B9AC-EF1A1B22636A}" presName="arrow" presStyleLbl="bgShp" presStyleIdx="0" presStyleCnt="1"/>
      <dgm:spPr/>
    </dgm:pt>
    <dgm:pt modelId="{B797EDAD-F396-4C01-92B6-D68D47D99CF7}" type="pres">
      <dgm:prSet presAssocID="{DFE5C3D7-77AA-4333-B9AC-EF1A1B22636A}" presName="linearProcess" presStyleCnt="0"/>
      <dgm:spPr/>
    </dgm:pt>
    <dgm:pt modelId="{0843A04B-39D3-4AF7-872D-8F46C9D55684}" type="pres">
      <dgm:prSet presAssocID="{FBC1B875-0CE5-494D-B24D-EBFA6A6E4561}" presName="textNode" presStyleLbl="node1" presStyleIdx="0" presStyleCnt="3">
        <dgm:presLayoutVars>
          <dgm:bulletEnabled val="1"/>
        </dgm:presLayoutVars>
      </dgm:prSet>
      <dgm:spPr/>
    </dgm:pt>
    <dgm:pt modelId="{8FBEDA1C-06B5-43C3-86F4-691256B63BAD}" type="pres">
      <dgm:prSet presAssocID="{B56F5648-0E4C-4BBC-BAAF-CD6603499FB1}" presName="sibTrans" presStyleCnt="0"/>
      <dgm:spPr/>
    </dgm:pt>
    <dgm:pt modelId="{104DA2EF-D76A-45FC-A233-57BE2ADDBE8D}" type="pres">
      <dgm:prSet presAssocID="{D52118A0-CAC0-485C-9E39-E7B58DCD538B}" presName="textNode" presStyleLbl="node1" presStyleIdx="1" presStyleCnt="3">
        <dgm:presLayoutVars>
          <dgm:bulletEnabled val="1"/>
        </dgm:presLayoutVars>
      </dgm:prSet>
      <dgm:spPr/>
    </dgm:pt>
    <dgm:pt modelId="{35A06044-DE03-4C8C-BC72-BE40A9CEE61F}" type="pres">
      <dgm:prSet presAssocID="{B3258481-8404-4C19-8C56-19758D7AE7E4}" presName="sibTrans" presStyleCnt="0"/>
      <dgm:spPr/>
    </dgm:pt>
    <dgm:pt modelId="{C7C3AC5A-F1E4-4BA1-814E-4F1109ECA009}" type="pres">
      <dgm:prSet presAssocID="{5925D0FD-E4A2-4232-9C31-3F0E3AB9706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E925B919-D7D0-4208-BFB1-174B1121D842}" type="presOf" srcId="{5925D0FD-E4A2-4232-9C31-3F0E3AB97067}" destId="{C7C3AC5A-F1E4-4BA1-814E-4F1109ECA009}" srcOrd="0" destOrd="0" presId="urn:microsoft.com/office/officeart/2005/8/layout/hProcess9"/>
    <dgm:cxn modelId="{56A3B82B-9D4B-4FBD-A249-3926BEB42BE1}" srcId="{DFE5C3D7-77AA-4333-B9AC-EF1A1B22636A}" destId="{5925D0FD-E4A2-4232-9C31-3F0E3AB97067}" srcOrd="2" destOrd="0" parTransId="{998976CC-96F6-4823-9812-B5805A759AE5}" sibTransId="{E59802D2-6726-4D51-A46E-94BFD569C9B3}"/>
    <dgm:cxn modelId="{EDA4CF7E-5C8C-4062-93BD-92A685997BAB}" type="presOf" srcId="{FBC1B875-0CE5-494D-B24D-EBFA6A6E4561}" destId="{0843A04B-39D3-4AF7-872D-8F46C9D55684}" srcOrd="0" destOrd="0" presId="urn:microsoft.com/office/officeart/2005/8/layout/hProcess9"/>
    <dgm:cxn modelId="{AE56D07F-FEEA-4422-BE41-949C93F231F8}" type="presOf" srcId="{DFE5C3D7-77AA-4333-B9AC-EF1A1B22636A}" destId="{0162AD93-2B95-44A9-8953-3D082186D18F}" srcOrd="0" destOrd="0" presId="urn:microsoft.com/office/officeart/2005/8/layout/hProcess9"/>
    <dgm:cxn modelId="{1BFB12B2-A5EF-4A8E-AAD4-53D3E1431505}" srcId="{DFE5C3D7-77AA-4333-B9AC-EF1A1B22636A}" destId="{D52118A0-CAC0-485C-9E39-E7B58DCD538B}" srcOrd="1" destOrd="0" parTransId="{46954CF5-3E62-4C0F-910E-3AF625A78B27}" sibTransId="{B3258481-8404-4C19-8C56-19758D7AE7E4}"/>
    <dgm:cxn modelId="{3CE1A2BD-BEAC-4776-8D62-622542DAB6A1}" srcId="{DFE5C3D7-77AA-4333-B9AC-EF1A1B22636A}" destId="{FBC1B875-0CE5-494D-B24D-EBFA6A6E4561}" srcOrd="0" destOrd="0" parTransId="{EB8A0615-909C-4852-B066-2E98D024343C}" sibTransId="{B56F5648-0E4C-4BBC-BAAF-CD6603499FB1}"/>
    <dgm:cxn modelId="{1D383CD0-1625-40A5-ACA9-8FBA02DEBFD4}" type="presOf" srcId="{D52118A0-CAC0-485C-9E39-E7B58DCD538B}" destId="{104DA2EF-D76A-45FC-A233-57BE2ADDBE8D}" srcOrd="0" destOrd="0" presId="urn:microsoft.com/office/officeart/2005/8/layout/hProcess9"/>
    <dgm:cxn modelId="{A1295222-F0B5-4EBD-B1F9-92431E48C840}" type="presParOf" srcId="{0162AD93-2B95-44A9-8953-3D082186D18F}" destId="{B639ADFB-1DF4-4B7A-845D-D13B88A5F412}" srcOrd="0" destOrd="0" presId="urn:microsoft.com/office/officeart/2005/8/layout/hProcess9"/>
    <dgm:cxn modelId="{6753B288-50AB-4CB1-B9E6-6A472693F366}" type="presParOf" srcId="{0162AD93-2B95-44A9-8953-3D082186D18F}" destId="{B797EDAD-F396-4C01-92B6-D68D47D99CF7}" srcOrd="1" destOrd="0" presId="urn:microsoft.com/office/officeart/2005/8/layout/hProcess9"/>
    <dgm:cxn modelId="{BAF75C4A-CA13-4375-8BB6-E96AAA93F648}" type="presParOf" srcId="{B797EDAD-F396-4C01-92B6-D68D47D99CF7}" destId="{0843A04B-39D3-4AF7-872D-8F46C9D55684}" srcOrd="0" destOrd="0" presId="urn:microsoft.com/office/officeart/2005/8/layout/hProcess9"/>
    <dgm:cxn modelId="{BF63D533-CD53-4D13-B712-409B0408CC25}" type="presParOf" srcId="{B797EDAD-F396-4C01-92B6-D68D47D99CF7}" destId="{8FBEDA1C-06B5-43C3-86F4-691256B63BAD}" srcOrd="1" destOrd="0" presId="urn:microsoft.com/office/officeart/2005/8/layout/hProcess9"/>
    <dgm:cxn modelId="{B365E26A-F6E5-487C-9401-E3C8F96C569B}" type="presParOf" srcId="{B797EDAD-F396-4C01-92B6-D68D47D99CF7}" destId="{104DA2EF-D76A-45FC-A233-57BE2ADDBE8D}" srcOrd="2" destOrd="0" presId="urn:microsoft.com/office/officeart/2005/8/layout/hProcess9"/>
    <dgm:cxn modelId="{02C774FD-71F3-4AF0-B7BF-60F49EF9A885}" type="presParOf" srcId="{B797EDAD-F396-4C01-92B6-D68D47D99CF7}" destId="{35A06044-DE03-4C8C-BC72-BE40A9CEE61F}" srcOrd="3" destOrd="0" presId="urn:microsoft.com/office/officeart/2005/8/layout/hProcess9"/>
    <dgm:cxn modelId="{C0896599-C2F9-4A37-BAF1-8BC04C5B0B0A}" type="presParOf" srcId="{B797EDAD-F396-4C01-92B6-D68D47D99CF7}" destId="{C7C3AC5A-F1E4-4BA1-814E-4F1109ECA00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0FAD5D-62FC-4113-8E7E-16E9ADBA2DF9}" type="doc">
      <dgm:prSet loTypeId="urn:microsoft.com/office/officeart/2005/8/layout/hList1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99FDEC9C-968A-4CFD-8D1D-67A68598347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노인인구</a:t>
          </a:r>
        </a:p>
      </dgm:t>
    </dgm:pt>
    <dgm:pt modelId="{2DB38D87-7175-408A-9CEC-3B6FAB1824FE}" type="parTrans" cxnId="{760B6FD1-7FC5-4E2F-8C5B-BDCDD1FB01F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EB0B94C-E1D3-4432-8D3F-8C8F671085BD}" type="sibTrans" cxnId="{760B6FD1-7FC5-4E2F-8C5B-BDCDD1FB01F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B884ACF-7040-44FE-B42F-5464D7B5877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욜드세대</a:t>
          </a:r>
        </a:p>
      </dgm:t>
    </dgm:pt>
    <dgm:pt modelId="{9A129BB8-679B-4B87-A63C-6B5A2DF1F3B4}" type="parTrans" cxnId="{CC75ED5D-2794-4758-949D-5F13624B5A8C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0D48E67-6D45-4DA1-9408-34D31B232513}" type="sibTrans" cxnId="{CC75ED5D-2794-4758-949D-5F13624B5A8C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322F305-E80C-491A-A8B1-8F6B5B68105E}">
      <dgm:prSet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7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명 중 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1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명</a:t>
          </a:r>
        </a:p>
      </dgm:t>
    </dgm:pt>
    <dgm:pt modelId="{8ACEE1F2-6A2A-4DC5-AD4A-8794700B83D7}" type="parTrans" cxnId="{63A342F8-17D2-4B53-BE23-D9D9633A707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E882BDD-E8C7-4906-B4D4-3FAA01C4A446}" type="sibTrans" cxnId="{63A342F8-17D2-4B53-BE23-D9D9633A707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C25AEBB-87CD-45F0-AF3F-101AB10A33FE}">
      <dgm:prSet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600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만 명 돌파</a:t>
          </a:r>
        </a:p>
      </dgm:t>
    </dgm:pt>
    <dgm:pt modelId="{7A02A446-0C7A-4861-9412-2BCA8B5999B3}" type="parTrans" cxnId="{A388DAE8-AEC8-4788-B097-68E9A39FDD3A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4E710DA-6021-44AE-B4BF-0E82299BA416}" type="sibTrans" cxnId="{A388DAE8-AEC8-4788-B097-68E9A39FDD3A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A91F414-A47E-4EE1-8FAC-6086ACDB2C04}" type="pres">
      <dgm:prSet presAssocID="{C20FAD5D-62FC-4113-8E7E-16E9ADBA2DF9}" presName="Name0" presStyleCnt="0">
        <dgm:presLayoutVars>
          <dgm:dir/>
          <dgm:animLvl val="lvl"/>
          <dgm:resizeHandles val="exact"/>
        </dgm:presLayoutVars>
      </dgm:prSet>
      <dgm:spPr/>
    </dgm:pt>
    <dgm:pt modelId="{E5685520-DA20-466A-A4C8-0D1ED3795786}" type="pres">
      <dgm:prSet presAssocID="{99FDEC9C-968A-4CFD-8D1D-67A68598347C}" presName="composite" presStyleCnt="0"/>
      <dgm:spPr/>
    </dgm:pt>
    <dgm:pt modelId="{B7C48207-D379-440E-977D-6D574F8C5772}" type="pres">
      <dgm:prSet presAssocID="{99FDEC9C-968A-4CFD-8D1D-67A68598347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A0E9BF44-D39E-4ECC-AC1D-50016D7233C8}" type="pres">
      <dgm:prSet presAssocID="{99FDEC9C-968A-4CFD-8D1D-67A68598347C}" presName="desTx" presStyleLbl="alignAccFollowNode1" presStyleIdx="0" presStyleCnt="2">
        <dgm:presLayoutVars>
          <dgm:bulletEnabled val="1"/>
        </dgm:presLayoutVars>
      </dgm:prSet>
      <dgm:spPr/>
    </dgm:pt>
    <dgm:pt modelId="{D1D8D531-B076-452F-9068-3BDECFF5C2F4}" type="pres">
      <dgm:prSet presAssocID="{9EB0B94C-E1D3-4432-8D3F-8C8F671085BD}" presName="space" presStyleCnt="0"/>
      <dgm:spPr/>
    </dgm:pt>
    <dgm:pt modelId="{3AA31FAD-D505-4141-98DF-7F4AF907830E}" type="pres">
      <dgm:prSet presAssocID="{CB884ACF-7040-44FE-B42F-5464D7B58771}" presName="composite" presStyleCnt="0"/>
      <dgm:spPr/>
    </dgm:pt>
    <dgm:pt modelId="{5A07B02A-661B-4070-B3DA-D9F96B10D0D5}" type="pres">
      <dgm:prSet presAssocID="{CB884ACF-7040-44FE-B42F-5464D7B5877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A630D650-40E7-49FE-86EC-4F4B4C763E13}" type="pres">
      <dgm:prSet presAssocID="{CB884ACF-7040-44FE-B42F-5464D7B58771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E5A7AF3F-E008-4311-81AB-E10FAF01D071}" type="presOf" srcId="{9322F305-E80C-491A-A8B1-8F6B5B68105E}" destId="{A0E9BF44-D39E-4ECC-AC1D-50016D7233C8}" srcOrd="0" destOrd="0" presId="urn:microsoft.com/office/officeart/2005/8/layout/hList1"/>
    <dgm:cxn modelId="{CC75ED5D-2794-4758-949D-5F13624B5A8C}" srcId="{C20FAD5D-62FC-4113-8E7E-16E9ADBA2DF9}" destId="{CB884ACF-7040-44FE-B42F-5464D7B58771}" srcOrd="1" destOrd="0" parTransId="{9A129BB8-679B-4B87-A63C-6B5A2DF1F3B4}" sibTransId="{E0D48E67-6D45-4DA1-9408-34D31B232513}"/>
    <dgm:cxn modelId="{AD2FD07F-3B05-4D27-9837-900F3B4E17AA}" type="presOf" srcId="{99FDEC9C-968A-4CFD-8D1D-67A68598347C}" destId="{B7C48207-D379-440E-977D-6D574F8C5772}" srcOrd="0" destOrd="0" presId="urn:microsoft.com/office/officeart/2005/8/layout/hList1"/>
    <dgm:cxn modelId="{E0BE7888-8BA3-4302-8E11-B1A9B03B8A5E}" type="presOf" srcId="{CB884ACF-7040-44FE-B42F-5464D7B58771}" destId="{5A07B02A-661B-4070-B3DA-D9F96B10D0D5}" srcOrd="0" destOrd="0" presId="urn:microsoft.com/office/officeart/2005/8/layout/hList1"/>
    <dgm:cxn modelId="{F72778B6-A4C7-4DD5-A17C-56F560B1EBBB}" type="presOf" srcId="{C20FAD5D-62FC-4113-8E7E-16E9ADBA2DF9}" destId="{2A91F414-A47E-4EE1-8FAC-6086ACDB2C04}" srcOrd="0" destOrd="0" presId="urn:microsoft.com/office/officeart/2005/8/layout/hList1"/>
    <dgm:cxn modelId="{B6FEB6C0-40E5-4E03-93CD-C5043752A4BA}" type="presOf" srcId="{2C25AEBB-87CD-45F0-AF3F-101AB10A33FE}" destId="{A630D650-40E7-49FE-86EC-4F4B4C763E13}" srcOrd="0" destOrd="0" presId="urn:microsoft.com/office/officeart/2005/8/layout/hList1"/>
    <dgm:cxn modelId="{760B6FD1-7FC5-4E2F-8C5B-BDCDD1FB01FD}" srcId="{C20FAD5D-62FC-4113-8E7E-16E9ADBA2DF9}" destId="{99FDEC9C-968A-4CFD-8D1D-67A68598347C}" srcOrd="0" destOrd="0" parTransId="{2DB38D87-7175-408A-9CEC-3B6FAB1824FE}" sibTransId="{9EB0B94C-E1D3-4432-8D3F-8C8F671085BD}"/>
    <dgm:cxn modelId="{A388DAE8-AEC8-4788-B097-68E9A39FDD3A}" srcId="{CB884ACF-7040-44FE-B42F-5464D7B58771}" destId="{2C25AEBB-87CD-45F0-AF3F-101AB10A33FE}" srcOrd="0" destOrd="0" parTransId="{7A02A446-0C7A-4861-9412-2BCA8B5999B3}" sibTransId="{F4E710DA-6021-44AE-B4BF-0E82299BA416}"/>
    <dgm:cxn modelId="{63A342F8-17D2-4B53-BE23-D9D9633A7070}" srcId="{99FDEC9C-968A-4CFD-8D1D-67A68598347C}" destId="{9322F305-E80C-491A-A8B1-8F6B5B68105E}" srcOrd="0" destOrd="0" parTransId="{8ACEE1F2-6A2A-4DC5-AD4A-8794700B83D7}" sibTransId="{7E882BDD-E8C7-4906-B4D4-3FAA01C4A446}"/>
    <dgm:cxn modelId="{989B0537-8558-419E-BEB3-9DFEB9D5F5DD}" type="presParOf" srcId="{2A91F414-A47E-4EE1-8FAC-6086ACDB2C04}" destId="{E5685520-DA20-466A-A4C8-0D1ED3795786}" srcOrd="0" destOrd="0" presId="urn:microsoft.com/office/officeart/2005/8/layout/hList1"/>
    <dgm:cxn modelId="{3F887188-EE55-4F32-AB14-9A4077F6C340}" type="presParOf" srcId="{E5685520-DA20-466A-A4C8-0D1ED3795786}" destId="{B7C48207-D379-440E-977D-6D574F8C5772}" srcOrd="0" destOrd="0" presId="urn:microsoft.com/office/officeart/2005/8/layout/hList1"/>
    <dgm:cxn modelId="{4312B4A6-BB97-4B65-A406-C48EFE895511}" type="presParOf" srcId="{E5685520-DA20-466A-A4C8-0D1ED3795786}" destId="{A0E9BF44-D39E-4ECC-AC1D-50016D7233C8}" srcOrd="1" destOrd="0" presId="urn:microsoft.com/office/officeart/2005/8/layout/hList1"/>
    <dgm:cxn modelId="{EFA2FA94-2801-475F-8EAB-592E7D3E55FE}" type="presParOf" srcId="{2A91F414-A47E-4EE1-8FAC-6086ACDB2C04}" destId="{D1D8D531-B076-452F-9068-3BDECFF5C2F4}" srcOrd="1" destOrd="0" presId="urn:microsoft.com/office/officeart/2005/8/layout/hList1"/>
    <dgm:cxn modelId="{44E131A4-C49C-4BBF-B8B4-41679568899C}" type="presParOf" srcId="{2A91F414-A47E-4EE1-8FAC-6086ACDB2C04}" destId="{3AA31FAD-D505-4141-98DF-7F4AF907830E}" srcOrd="2" destOrd="0" presId="urn:microsoft.com/office/officeart/2005/8/layout/hList1"/>
    <dgm:cxn modelId="{25DA5C1C-A08D-426F-AC46-2FA2146AF75B}" type="presParOf" srcId="{3AA31FAD-D505-4141-98DF-7F4AF907830E}" destId="{5A07B02A-661B-4070-B3DA-D9F96B10D0D5}" srcOrd="0" destOrd="0" presId="urn:microsoft.com/office/officeart/2005/8/layout/hList1"/>
    <dgm:cxn modelId="{66AE5552-0643-40CB-868F-F91B54CFD798}" type="presParOf" srcId="{3AA31FAD-D505-4141-98DF-7F4AF907830E}" destId="{A630D650-40E7-49FE-86EC-4F4B4C763E1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9ADFB-1DF4-4B7A-845D-D13B88A5F412}">
      <dsp:nvSpPr>
        <dsp:cNvPr id="0" name=""/>
        <dsp:cNvSpPr/>
      </dsp:nvSpPr>
      <dsp:spPr>
        <a:xfrm>
          <a:off x="296720" y="0"/>
          <a:ext cx="3362837" cy="140287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43A04B-39D3-4AF7-872D-8F46C9D55684}">
      <dsp:nvSpPr>
        <dsp:cNvPr id="0" name=""/>
        <dsp:cNvSpPr/>
      </dsp:nvSpPr>
      <dsp:spPr>
        <a:xfrm>
          <a:off x="0" y="420863"/>
          <a:ext cx="1186883" cy="56115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스마트폰</a:t>
          </a:r>
        </a:p>
      </dsp:txBody>
      <dsp:txXfrm>
        <a:off x="27393" y="448256"/>
        <a:ext cx="1132097" cy="506365"/>
      </dsp:txXfrm>
    </dsp:sp>
    <dsp:sp modelId="{104DA2EF-D76A-45FC-A233-57BE2ADDBE8D}">
      <dsp:nvSpPr>
        <dsp:cNvPr id="0" name=""/>
        <dsp:cNvSpPr/>
      </dsp:nvSpPr>
      <dsp:spPr>
        <a:xfrm>
          <a:off x="1384697" y="420863"/>
          <a:ext cx="1186883" cy="56115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능숙한</a:t>
          </a:r>
        </a:p>
      </dsp:txBody>
      <dsp:txXfrm>
        <a:off x="1412090" y="448256"/>
        <a:ext cx="1132097" cy="506365"/>
      </dsp:txXfrm>
    </dsp:sp>
    <dsp:sp modelId="{C7C3AC5A-F1E4-4BA1-814E-4F1109ECA009}">
      <dsp:nvSpPr>
        <dsp:cNvPr id="0" name=""/>
        <dsp:cNvSpPr/>
      </dsp:nvSpPr>
      <dsp:spPr>
        <a:xfrm>
          <a:off x="2769395" y="420863"/>
          <a:ext cx="1186883" cy="56115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실버세대</a:t>
          </a:r>
        </a:p>
      </dsp:txBody>
      <dsp:txXfrm>
        <a:off x="2796788" y="448256"/>
        <a:ext cx="1132097" cy="5063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48207-D379-440E-977D-6D574F8C5772}">
      <dsp:nvSpPr>
        <dsp:cNvPr id="0" name=""/>
        <dsp:cNvSpPr/>
      </dsp:nvSpPr>
      <dsp:spPr>
        <a:xfrm>
          <a:off x="19" y="10599"/>
          <a:ext cx="1902283" cy="54720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노인인구</a:t>
          </a:r>
        </a:p>
      </dsp:txBody>
      <dsp:txXfrm>
        <a:off x="19" y="10599"/>
        <a:ext cx="1902283" cy="547200"/>
      </dsp:txXfrm>
    </dsp:sp>
    <dsp:sp modelId="{A0E9BF44-D39E-4ECC-AC1D-50016D7233C8}">
      <dsp:nvSpPr>
        <dsp:cNvPr id="0" name=""/>
        <dsp:cNvSpPr/>
      </dsp:nvSpPr>
      <dsp:spPr>
        <a:xfrm>
          <a:off x="19" y="557799"/>
          <a:ext cx="1902283" cy="83448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7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명 중 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1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명</a:t>
          </a:r>
        </a:p>
      </dsp:txBody>
      <dsp:txXfrm>
        <a:off x="19" y="557799"/>
        <a:ext cx="1902283" cy="834480"/>
      </dsp:txXfrm>
    </dsp:sp>
    <dsp:sp modelId="{5A07B02A-661B-4070-B3DA-D9F96B10D0D5}">
      <dsp:nvSpPr>
        <dsp:cNvPr id="0" name=""/>
        <dsp:cNvSpPr/>
      </dsp:nvSpPr>
      <dsp:spPr>
        <a:xfrm>
          <a:off x="2168623" y="10599"/>
          <a:ext cx="1902283" cy="54720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욜드세대</a:t>
          </a:r>
        </a:p>
      </dsp:txBody>
      <dsp:txXfrm>
        <a:off x="2168623" y="10599"/>
        <a:ext cx="1902283" cy="547200"/>
      </dsp:txXfrm>
    </dsp:sp>
    <dsp:sp modelId="{A630D650-40E7-49FE-86EC-4F4B4C763E13}">
      <dsp:nvSpPr>
        <dsp:cNvPr id="0" name=""/>
        <dsp:cNvSpPr/>
      </dsp:nvSpPr>
      <dsp:spPr>
        <a:xfrm>
          <a:off x="2168623" y="557799"/>
          <a:ext cx="1902283" cy="83448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600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만 명 돌파</a:t>
          </a:r>
        </a:p>
      </dsp:txBody>
      <dsp:txXfrm>
        <a:off x="2168623" y="557799"/>
        <a:ext cx="1902283" cy="834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평행 사변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parallelogram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화살표: 갈매기형 수장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8" y="0"/>
            <a:ext cx="8543925" cy="1106424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55"/>
            <a:ext cx="9906000" cy="1106424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2025-05-12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화살표: 오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4091233" cy="6857999"/>
          </a:xfrm>
          <a:prstGeom prst="homePlate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601798"/>
            <a:ext cx="7111999" cy="1861877"/>
          </a:xfrm>
          <a:prstGeom prst="rect">
            <a:avLst/>
          </a:prstGeom>
          <a:noFill/>
        </p:spPr>
        <p:txBody>
          <a:bodyPr wrap="square" rtlCol="0">
            <a:prstTxWarp prst="textSlantUp">
              <a:avLst/>
            </a:prstTxWarp>
            <a:spAutoFit/>
          </a:bodyPr>
          <a:lstStyle/>
          <a:p>
            <a:pPr algn="l"/>
            <a:r>
              <a:rPr lang="en-US" altLang="ko-KR" sz="1800" b="1" dirty="0">
                <a:effectLst>
                  <a:reflection blurRad="6350" stA="60000" endA="900" endPos="580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Yoldilocks </a:t>
            </a:r>
            <a:endParaRPr lang="en-US" altLang="ko-KR" b="1" i="0" dirty="0">
              <a:effectLst>
                <a:reflection blurRad="6350" stA="60000" endA="900" endPos="580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726" y="134223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216599" y="1975565"/>
            <a:ext cx="6289963" cy="36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화면 표시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886255" y="1449093"/>
            <a:ext cx="1717963" cy="886690"/>
          </a:xfrm>
          <a:prstGeom prst="flowChartDisplay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216599" y="3194763"/>
            <a:ext cx="6289963" cy="36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화면 표시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886255" y="2668291"/>
            <a:ext cx="1717963" cy="886690"/>
          </a:xfrm>
          <a:prstGeom prst="flowChartDisplay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216599" y="4413378"/>
            <a:ext cx="6289963" cy="36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화면 표시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886255" y="3886906"/>
            <a:ext cx="1717963" cy="886690"/>
          </a:xfrm>
          <a:prstGeom prst="flowChartDisplay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216599" y="5627086"/>
            <a:ext cx="6289963" cy="36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화면 표시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886255" y="5100614"/>
            <a:ext cx="1717963" cy="886690"/>
          </a:xfrm>
          <a:prstGeom prst="flowChartDisplay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5ADF773-0112-79F7-3D16-65D0B0FAA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11" r="54003"/>
          <a:stretch/>
        </p:blipFill>
        <p:spPr>
          <a:xfrm>
            <a:off x="7755668" y="1574526"/>
            <a:ext cx="1603516" cy="15225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618725" y="2724996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액티브 시니어 특징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618725" y="3925722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고령층 인구 추이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618725" y="5143924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욜드 산업 전망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926F0B-2BC8-4229-904D-74A6D7145A40}"/>
              </a:ext>
            </a:extLst>
          </p:cNvPr>
          <p:cNvSpPr txBox="1"/>
          <p:nvPr/>
        </p:nvSpPr>
        <p:spPr>
          <a:xfrm>
            <a:off x="2618725" y="1515437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욜디락스 정의</a:t>
            </a: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129" y="1542816"/>
            <a:ext cx="7589126" cy="2124507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Yoldilocks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Yold refers to the population of young elderly individuals aged between 65 and 79, while Yoldilocks signifies an ideal economic revival led by the Yold generation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욜디락스 정의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197127" y="3818155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욜디락스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우리나라 경제 발전의 주역</a:t>
            </a:r>
            <a:endParaRPr lang="en-US" altLang="ko-KR" sz="2000" dirty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높은 학력 및 문화적 개방도에 따른 자기 주도적 성향</a:t>
            </a:r>
            <a:endParaRPr lang="en-US" altLang="ko-KR" sz="2000" dirty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건강과 경제력을 바탕으로 생산과 소비에 적극 참여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55606" y="2309471"/>
            <a:ext cx="1570891" cy="120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모서리가 접힌 도형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90194" y="2529533"/>
            <a:ext cx="1201585" cy="1134000"/>
          </a:xfrm>
          <a:prstGeom prst="foldedCorner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노년의식</a:t>
            </a:r>
          </a:p>
        </p:txBody>
      </p:sp>
      <p:sp>
        <p:nvSpPr>
          <p:cNvPr id="7" name="사각형: 모서리가 접힌 도형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490194" y="3662993"/>
            <a:ext cx="1201585" cy="1134000"/>
          </a:xfrm>
          <a:prstGeom prst="foldedCorner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특징</a:t>
            </a:r>
          </a:p>
        </p:txBody>
      </p:sp>
      <p:sp>
        <p:nvSpPr>
          <p:cNvPr id="8" name="사각형: 모서리가 접힌 도형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490194" y="4796683"/>
            <a:ext cx="1201585" cy="1134000"/>
          </a:xfrm>
          <a:prstGeom prst="foldedCorner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노후준비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액티브 시니어 특징</a:t>
            </a:r>
          </a:p>
        </p:txBody>
      </p:sp>
      <p:sp>
        <p:nvSpPr>
          <p:cNvPr id="19" name="한쪽 모서리가 잘린 사각형 6">
            <a:extLst>
              <a:ext uri="{FF2B5EF4-FFF2-40B4-BE49-F238E27FC236}">
                <a16:creationId xmlns:a16="http://schemas.microsoft.com/office/drawing/2014/main" id="{996E4371-42BC-444D-ADC7-0BB25F5EB3F0}"/>
              </a:ext>
            </a:extLst>
          </p:cNvPr>
          <p:cNvSpPr/>
          <p:nvPr/>
        </p:nvSpPr>
        <p:spPr>
          <a:xfrm>
            <a:off x="1691181" y="1680989"/>
            <a:ext cx="3888000" cy="842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한쪽 모서리가 잘린 사각형 7">
            <a:extLst>
              <a:ext uri="{FF2B5EF4-FFF2-40B4-BE49-F238E27FC236}">
                <a16:creationId xmlns:a16="http://schemas.microsoft.com/office/drawing/2014/main" id="{EC392107-9038-4460-BB3F-B4EF5B77462E}"/>
              </a:ext>
            </a:extLst>
          </p:cNvPr>
          <p:cNvSpPr/>
          <p:nvPr/>
        </p:nvSpPr>
        <p:spPr>
          <a:xfrm>
            <a:off x="5560308" y="1680989"/>
            <a:ext cx="3888000" cy="842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사다리꼴 20">
            <a:extLst>
              <a:ext uri="{FF2B5EF4-FFF2-40B4-BE49-F238E27FC236}">
                <a16:creationId xmlns:a16="http://schemas.microsoft.com/office/drawing/2014/main" id="{1F56C4D0-65A4-4F35-A225-D01571245DAC}"/>
              </a:ext>
            </a:extLst>
          </p:cNvPr>
          <p:cNvSpPr/>
          <p:nvPr/>
        </p:nvSpPr>
        <p:spPr>
          <a:xfrm flipH="1">
            <a:off x="1691181" y="1679862"/>
            <a:ext cx="3888000" cy="844089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기존 시니어</a:t>
            </a:r>
          </a:p>
        </p:txBody>
      </p:sp>
      <p:sp>
        <p:nvSpPr>
          <p:cNvPr id="22" name="사다리꼴 21">
            <a:extLst>
              <a:ext uri="{FF2B5EF4-FFF2-40B4-BE49-F238E27FC236}">
                <a16:creationId xmlns:a16="http://schemas.microsoft.com/office/drawing/2014/main" id="{3A4B0F16-1094-4976-BB37-D7943D8E611A}"/>
              </a:ext>
            </a:extLst>
          </p:cNvPr>
          <p:cNvSpPr/>
          <p:nvPr/>
        </p:nvSpPr>
        <p:spPr>
          <a:xfrm flipH="1">
            <a:off x="5560308" y="1679862"/>
            <a:ext cx="3888000" cy="844089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액티브 시니어</a:t>
            </a:r>
          </a:p>
        </p:txBody>
      </p:sp>
      <p:graphicFrame>
        <p:nvGraphicFramePr>
          <p:cNvPr id="23" name="표 5">
            <a:extLst>
              <a:ext uri="{FF2B5EF4-FFF2-40B4-BE49-F238E27FC236}">
                <a16:creationId xmlns:a16="http://schemas.microsoft.com/office/drawing/2014/main" id="{E5C06A38-4684-403A-B7E2-25DB7BCA42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2526580"/>
              </p:ext>
            </p:extLst>
          </p:nvPr>
        </p:nvGraphicFramePr>
        <p:xfrm>
          <a:off x="1688260" y="2529532"/>
          <a:ext cx="7778382" cy="339897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889191">
                  <a:extLst>
                    <a:ext uri="{9D8B030D-6E8A-4147-A177-3AD203B41FA5}">
                      <a16:colId xmlns:a16="http://schemas.microsoft.com/office/drawing/2014/main" val="2146560551"/>
                    </a:ext>
                  </a:extLst>
                </a:gridCol>
                <a:gridCol w="3889191">
                  <a:extLst>
                    <a:ext uri="{9D8B030D-6E8A-4147-A177-3AD203B41FA5}">
                      <a16:colId xmlns:a16="http://schemas.microsoft.com/office/drawing/2014/main" val="380537234"/>
                    </a:ext>
                  </a:extLst>
                </a:gridCol>
              </a:tblGrid>
              <a:tr h="113299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인생의 황혼기로 생각하며 본인을 노년층으로 인식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새로운 인생의 시작기로 본인을 실제보다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5~10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 젊다고 생각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1468742"/>
                  </a:ext>
                </a:extLst>
              </a:tr>
              <a:tr h="113299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수동적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보수적이며 취미가 없고 경제적 부유층이 적음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적극적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미래지향적이며 다양한 취미와 경제적 부유층이 두터움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8415507"/>
                  </a:ext>
                </a:extLst>
              </a:tr>
              <a:tr h="113299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자녀세대에 의존하며 보유자산을 자녀에게 상속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스스로 노후준비를 하며 보유자산은 자신의 노후를 위해 사용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095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7464966"/>
              </p:ext>
            </p:extLst>
          </p:nvPr>
        </p:nvGraphicFramePr>
        <p:xfrm>
          <a:off x="681038" y="1527142"/>
          <a:ext cx="8543925" cy="4649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고령층 인구 추이</a:t>
            </a:r>
          </a:p>
        </p:txBody>
      </p:sp>
      <p:sp>
        <p:nvSpPr>
          <p:cNvPr id="13" name="두루마리 모양: 가로로 말림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1769155" y="2346687"/>
            <a:ext cx="1916725" cy="512830"/>
          </a:xfrm>
          <a:prstGeom prst="horizontalScrol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천 명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욜드 산업 전망</a:t>
            </a:r>
          </a:p>
        </p:txBody>
      </p:sp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037618" y="1282044"/>
            <a:ext cx="4590472" cy="4748975"/>
          </a:xfrm>
          <a:prstGeom prst="round1Rect">
            <a:avLst>
              <a:gd name="adj" fmla="val 9806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277491" y="1282044"/>
            <a:ext cx="4590472" cy="4748975"/>
          </a:xfrm>
          <a:prstGeom prst="round1Rect">
            <a:avLst>
              <a:gd name="adj" fmla="val 8418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육각형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5254427" y="2075349"/>
            <a:ext cx="4156855" cy="93385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29" name="다이어그램 28">
            <a:extLst>
              <a:ext uri="{FF2B5EF4-FFF2-40B4-BE49-F238E27FC236}">
                <a16:creationId xmlns:a16="http://schemas.microsoft.com/office/drawing/2014/main" id="{2539FD5D-39E4-28CF-E1A9-5F299D581E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8738268"/>
              </p:ext>
            </p:extLst>
          </p:nvPr>
        </p:nvGraphicFramePr>
        <p:xfrm>
          <a:off x="594588" y="4548323"/>
          <a:ext cx="3956279" cy="1402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다이어그램 15">
            <a:extLst>
              <a:ext uri="{FF2B5EF4-FFF2-40B4-BE49-F238E27FC236}">
                <a16:creationId xmlns:a16="http://schemas.microsoft.com/office/drawing/2014/main" id="{63B7B515-BAAC-4279-8F37-A90C901625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1998226"/>
              </p:ext>
            </p:extLst>
          </p:nvPr>
        </p:nvGraphicFramePr>
        <p:xfrm>
          <a:off x="537264" y="2066078"/>
          <a:ext cx="4070927" cy="1402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4" name="오른쪽 화살표 설명선 33">
            <a:extLst>
              <a:ext uri="{FF2B5EF4-FFF2-40B4-BE49-F238E27FC236}">
                <a16:creationId xmlns:a16="http://schemas.microsoft.com/office/drawing/2014/main" id="{77B627D0-825C-4883-AA81-D0B1A89AA6B2}"/>
              </a:ext>
            </a:extLst>
          </p:cNvPr>
          <p:cNvSpPr/>
          <p:nvPr/>
        </p:nvSpPr>
        <p:spPr>
          <a:xfrm>
            <a:off x="5481176" y="2151018"/>
            <a:ext cx="1827638" cy="712054"/>
          </a:xfrm>
          <a:prstGeom prst="bevel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안정적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경제력</a:t>
            </a:r>
          </a:p>
        </p:txBody>
      </p:sp>
      <p:sp>
        <p:nvSpPr>
          <p:cNvPr id="36" name="위쪽 리본 9">
            <a:extLst>
              <a:ext uri="{FF2B5EF4-FFF2-40B4-BE49-F238E27FC236}">
                <a16:creationId xmlns:a16="http://schemas.microsoft.com/office/drawing/2014/main" id="{DF72C7AB-B14E-435C-ABD8-5BAC011BA5B3}"/>
              </a:ext>
            </a:extLst>
          </p:cNvPr>
          <p:cNvSpPr/>
          <p:nvPr/>
        </p:nvSpPr>
        <p:spPr>
          <a:xfrm flipH="1">
            <a:off x="1432708" y="1405524"/>
            <a:ext cx="2280038" cy="510204"/>
          </a:xfrm>
          <a:prstGeom prst="snipRoundRect">
            <a:avLst>
              <a:gd name="adj1" fmla="val 40687"/>
              <a:gd name="adj2" fmla="val 16667"/>
            </a:avLst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신 소비층</a:t>
            </a:r>
          </a:p>
        </p:txBody>
      </p:sp>
      <p:sp>
        <p:nvSpPr>
          <p:cNvPr id="39" name="위쪽 리본 45">
            <a:extLst>
              <a:ext uri="{FF2B5EF4-FFF2-40B4-BE49-F238E27FC236}">
                <a16:creationId xmlns:a16="http://schemas.microsoft.com/office/drawing/2014/main" id="{23170AC1-29CC-453B-A1E8-5DF3C06F1749}"/>
              </a:ext>
            </a:extLst>
          </p:cNvPr>
          <p:cNvSpPr/>
          <p:nvPr/>
        </p:nvSpPr>
        <p:spPr>
          <a:xfrm>
            <a:off x="6192835" y="1405524"/>
            <a:ext cx="2280038" cy="510204"/>
          </a:xfrm>
          <a:prstGeom prst="snipRoundRect">
            <a:avLst>
              <a:gd name="adj1" fmla="val 38839"/>
              <a:gd name="adj2" fmla="val 16667"/>
            </a:avLst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구매 성향 변화</a:t>
            </a:r>
          </a:p>
        </p:txBody>
      </p:sp>
      <p:sp>
        <p:nvSpPr>
          <p:cNvPr id="44" name="화살표: 오각형 43">
            <a:extLst>
              <a:ext uri="{FF2B5EF4-FFF2-40B4-BE49-F238E27FC236}">
                <a16:creationId xmlns:a16="http://schemas.microsoft.com/office/drawing/2014/main" id="{87E9A810-6EE8-40DB-A086-53EE4D80F7A6}"/>
              </a:ext>
            </a:extLst>
          </p:cNvPr>
          <p:cNvSpPr/>
          <p:nvPr/>
        </p:nvSpPr>
        <p:spPr>
          <a:xfrm flipH="1">
            <a:off x="5453282" y="4385369"/>
            <a:ext cx="1600072" cy="549192"/>
          </a:xfrm>
          <a:prstGeom prst="homePlate">
            <a:avLst/>
          </a:prstGeom>
          <a:solidFill>
            <a:schemeClr val="accent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여행</a:t>
            </a:r>
          </a:p>
        </p:txBody>
      </p:sp>
      <p:sp>
        <p:nvSpPr>
          <p:cNvPr id="45" name="왼쪽/오른쪽/위쪽 화살표 72">
            <a:extLst>
              <a:ext uri="{FF2B5EF4-FFF2-40B4-BE49-F238E27FC236}">
                <a16:creationId xmlns:a16="http://schemas.microsoft.com/office/drawing/2014/main" id="{5B6B4E66-750B-4900-8564-9C3E08E377A0}"/>
              </a:ext>
            </a:extLst>
          </p:cNvPr>
          <p:cNvSpPr/>
          <p:nvPr/>
        </p:nvSpPr>
        <p:spPr>
          <a:xfrm>
            <a:off x="5254427" y="3242761"/>
            <a:ext cx="1260000" cy="720000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본인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만족감</a:t>
            </a:r>
          </a:p>
        </p:txBody>
      </p:sp>
      <p:sp>
        <p:nvSpPr>
          <p:cNvPr id="46" name="왼쪽/오른쪽/위쪽 화살표 72">
            <a:extLst>
              <a:ext uri="{FF2B5EF4-FFF2-40B4-BE49-F238E27FC236}">
                <a16:creationId xmlns:a16="http://schemas.microsoft.com/office/drawing/2014/main" id="{DC5CDC13-8E7B-4FCD-B7B9-BB3FD0B42994}"/>
              </a:ext>
            </a:extLst>
          </p:cNvPr>
          <p:cNvSpPr/>
          <p:nvPr/>
        </p:nvSpPr>
        <p:spPr>
          <a:xfrm>
            <a:off x="8136397" y="3242761"/>
            <a:ext cx="1260000" cy="720000"/>
          </a:xfrm>
          <a:prstGeom prst="flowChartDocumen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여가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생활</a:t>
            </a:r>
          </a:p>
        </p:txBody>
      </p:sp>
      <p:sp>
        <p:nvSpPr>
          <p:cNvPr id="47" name="오른쪽 화살표 설명선 50">
            <a:extLst>
              <a:ext uri="{FF2B5EF4-FFF2-40B4-BE49-F238E27FC236}">
                <a16:creationId xmlns:a16="http://schemas.microsoft.com/office/drawing/2014/main" id="{843E598D-8C3B-4BAE-92EC-30C90F348D3B}"/>
              </a:ext>
            </a:extLst>
          </p:cNvPr>
          <p:cNvSpPr/>
          <p:nvPr/>
        </p:nvSpPr>
        <p:spPr>
          <a:xfrm flipH="1">
            <a:off x="7520317" y="2151016"/>
            <a:ext cx="1673708" cy="714421"/>
          </a:xfrm>
          <a:prstGeom prst="flowChartDisplay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시간적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여유</a:t>
            </a:r>
          </a:p>
        </p:txBody>
      </p:sp>
      <p:sp>
        <p:nvSpPr>
          <p:cNvPr id="48" name="화살표: 오각형 47">
            <a:extLst>
              <a:ext uri="{FF2B5EF4-FFF2-40B4-BE49-F238E27FC236}">
                <a16:creationId xmlns:a16="http://schemas.microsoft.com/office/drawing/2014/main" id="{CA994A10-7C06-4DA0-A34F-248186238C35}"/>
              </a:ext>
            </a:extLst>
          </p:cNvPr>
          <p:cNvSpPr/>
          <p:nvPr/>
        </p:nvSpPr>
        <p:spPr>
          <a:xfrm>
            <a:off x="7610474" y="4385369"/>
            <a:ext cx="1600072" cy="549192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항공권</a:t>
            </a:r>
          </a:p>
        </p:txBody>
      </p:sp>
      <p:sp>
        <p:nvSpPr>
          <p:cNvPr id="52" name="왼쪽/오른쪽/위쪽/아래쪽 설명선 41">
            <a:extLst>
              <a:ext uri="{FF2B5EF4-FFF2-40B4-BE49-F238E27FC236}">
                <a16:creationId xmlns:a16="http://schemas.microsoft.com/office/drawing/2014/main" id="{1056FD90-F437-4D47-8133-0E151E8FE3FA}"/>
              </a:ext>
            </a:extLst>
          </p:cNvPr>
          <p:cNvSpPr/>
          <p:nvPr/>
        </p:nvSpPr>
        <p:spPr>
          <a:xfrm>
            <a:off x="5323041" y="5164684"/>
            <a:ext cx="1879038" cy="630057"/>
          </a:xfrm>
          <a:prstGeom prst="plus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명품브랜드</a:t>
            </a:r>
          </a:p>
        </p:txBody>
      </p:sp>
      <p:sp>
        <p:nvSpPr>
          <p:cNvPr id="53" name="오른쪽 화살표 설명선 33">
            <a:extLst>
              <a:ext uri="{FF2B5EF4-FFF2-40B4-BE49-F238E27FC236}">
                <a16:creationId xmlns:a16="http://schemas.microsoft.com/office/drawing/2014/main" id="{03C44B53-7C90-4EBA-8244-558E2033B7E3}"/>
              </a:ext>
            </a:extLst>
          </p:cNvPr>
          <p:cNvSpPr/>
          <p:nvPr/>
        </p:nvSpPr>
        <p:spPr>
          <a:xfrm rot="20712549">
            <a:off x="6695412" y="3242761"/>
            <a:ext cx="1260000" cy="720000"/>
          </a:xfrm>
          <a:prstGeom prst="star8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건강</a:t>
            </a: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1356ACF-CB45-42A7-8637-E8E3415F61F6}"/>
              </a:ext>
            </a:extLst>
          </p:cNvPr>
          <p:cNvGrpSpPr/>
          <p:nvPr/>
        </p:nvGrpSpPr>
        <p:grpSpPr>
          <a:xfrm>
            <a:off x="440038" y="3668277"/>
            <a:ext cx="4265378" cy="800228"/>
            <a:chOff x="445406" y="3668277"/>
            <a:chExt cx="4265378" cy="800228"/>
          </a:xfrm>
        </p:grpSpPr>
        <p:sp>
          <p:nvSpPr>
            <p:cNvPr id="12" name="설명선: 왼쪽 화살표 11">
              <a:extLst>
                <a:ext uri="{FF2B5EF4-FFF2-40B4-BE49-F238E27FC236}">
                  <a16:creationId xmlns:a16="http://schemas.microsoft.com/office/drawing/2014/main" id="{083AA85D-2C81-2AB2-3F30-C32348F4D550}"/>
                </a:ext>
              </a:extLst>
            </p:cNvPr>
            <p:cNvSpPr/>
            <p:nvPr/>
          </p:nvSpPr>
          <p:spPr>
            <a:xfrm>
              <a:off x="3333831" y="3668277"/>
              <a:ext cx="1376953" cy="800228"/>
            </a:xfrm>
            <a:prstGeom prst="leftArrowCallout">
              <a:avLst>
                <a:gd name="adj1" fmla="val 80536"/>
                <a:gd name="adj2" fmla="val 40268"/>
                <a:gd name="adj3" fmla="val 33501"/>
                <a:gd name="adj4" fmla="val 63455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  <a:latin typeface="돋움" panose="020B0600000101010101" pitchFamily="50" charset="-127"/>
                  <a:ea typeface="돋움" panose="020B0600000101010101" pitchFamily="50" charset="-127"/>
                </a:rPr>
                <a:t>VIP</a:t>
              </a:r>
            </a:p>
            <a:p>
              <a:pPr algn="ctr"/>
              <a:r>
                <a:rPr lang="ko-KR" altLang="en-US" dirty="0">
                  <a:solidFill>
                    <a:schemeClr val="tx1"/>
                  </a:solidFill>
                  <a:latin typeface="돋움" panose="020B0600000101010101" pitchFamily="50" charset="-127"/>
                  <a:ea typeface="돋움" panose="020B0600000101010101" pitchFamily="50" charset="-127"/>
                </a:rPr>
                <a:t>소비층</a:t>
              </a:r>
            </a:p>
          </p:txBody>
        </p:sp>
        <p:sp>
          <p:nvSpPr>
            <p:cNvPr id="50" name="사각형: 잘린 한쪽 모서리 49">
              <a:extLst>
                <a:ext uri="{FF2B5EF4-FFF2-40B4-BE49-F238E27FC236}">
                  <a16:creationId xmlns:a16="http://schemas.microsoft.com/office/drawing/2014/main" id="{8D0A0402-45DD-4A38-83D4-18D603284A3C}"/>
                </a:ext>
              </a:extLst>
            </p:cNvPr>
            <p:cNvSpPr/>
            <p:nvPr/>
          </p:nvSpPr>
          <p:spPr>
            <a:xfrm>
              <a:off x="445406" y="3668277"/>
              <a:ext cx="1530721" cy="800228"/>
            </a:xfrm>
            <a:prstGeom prst="snip1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  <a:latin typeface="돋움" panose="020B0600000101010101" pitchFamily="50" charset="-127"/>
                  <a:ea typeface="돋움" panose="020B0600000101010101" pitchFamily="50" charset="-127"/>
                </a:rPr>
                <a:t>2030</a:t>
              </a:r>
              <a:r>
                <a:rPr lang="ko-KR" altLang="en-US" dirty="0">
                  <a:solidFill>
                    <a:schemeClr val="tx1"/>
                  </a:solidFill>
                  <a:latin typeface="돋움" panose="020B0600000101010101" pitchFamily="50" charset="-127"/>
                  <a:ea typeface="돋움" panose="020B0600000101010101" pitchFamily="50" charset="-127"/>
                </a:rPr>
                <a:t>년 </a:t>
              </a:r>
              <a:r>
                <a:rPr lang="en-US" altLang="ko-KR" dirty="0">
                  <a:solidFill>
                    <a:schemeClr val="tx1"/>
                  </a:solidFill>
                  <a:latin typeface="돋움" panose="020B0600000101010101" pitchFamily="50" charset="-127"/>
                  <a:ea typeface="돋움" panose="020B0600000101010101" pitchFamily="50" charset="-127"/>
                </a:rPr>
                <a:t>168</a:t>
              </a:r>
              <a:r>
                <a:rPr lang="ko-KR" altLang="en-US" dirty="0">
                  <a:solidFill>
                    <a:schemeClr val="tx1"/>
                  </a:solidFill>
                  <a:latin typeface="돋움" panose="020B0600000101010101" pitchFamily="50" charset="-127"/>
                  <a:ea typeface="돋움" panose="020B0600000101010101" pitchFamily="50" charset="-127"/>
                </a:rPr>
                <a:t>조원</a:t>
              </a:r>
            </a:p>
          </p:txBody>
        </p:sp>
        <p:sp>
          <p:nvSpPr>
            <p:cNvPr id="54" name="두루마리 모양: 세로로 말림 53">
              <a:extLst>
                <a:ext uri="{FF2B5EF4-FFF2-40B4-BE49-F238E27FC236}">
                  <a16:creationId xmlns:a16="http://schemas.microsoft.com/office/drawing/2014/main" id="{3AB112DE-00A9-4561-AC27-508F8BE0F189}"/>
                </a:ext>
              </a:extLst>
            </p:cNvPr>
            <p:cNvSpPr/>
            <p:nvPr/>
          </p:nvSpPr>
          <p:spPr>
            <a:xfrm flipV="1">
              <a:off x="2179419" y="3668277"/>
              <a:ext cx="1154412" cy="800228"/>
            </a:xfrm>
            <a:prstGeom prst="verticalScroll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E3CA6A0-A8CD-411B-853B-CCE94BA12765}"/>
                </a:ext>
              </a:extLst>
            </p:cNvPr>
            <p:cNvSpPr txBox="1"/>
            <p:nvPr/>
          </p:nvSpPr>
          <p:spPr>
            <a:xfrm>
              <a:off x="2433460" y="3883725"/>
              <a:ext cx="646331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ko-KR" altLang="en-US" dirty="0">
                  <a:latin typeface="돋움" panose="020B0600000101010101" pitchFamily="50" charset="-127"/>
                  <a:ea typeface="돋움" panose="020B0600000101010101" pitchFamily="50" charset="-127"/>
                </a:rPr>
                <a:t>부상</a:t>
              </a:r>
            </a:p>
          </p:txBody>
        </p:sp>
      </p:grpSp>
      <p:sp>
        <p:nvSpPr>
          <p:cNvPr id="56" name="왼쪽/오른쪽/위쪽/아래쪽 설명선 41">
            <a:extLst>
              <a:ext uri="{FF2B5EF4-FFF2-40B4-BE49-F238E27FC236}">
                <a16:creationId xmlns:a16="http://schemas.microsoft.com/office/drawing/2014/main" id="{E1202BF4-F2F7-4138-8631-AD281398C8DB}"/>
              </a:ext>
            </a:extLst>
          </p:cNvPr>
          <p:cNvSpPr/>
          <p:nvPr/>
        </p:nvSpPr>
        <p:spPr>
          <a:xfrm>
            <a:off x="7430429" y="5164684"/>
            <a:ext cx="1879038" cy="630057"/>
          </a:xfrm>
          <a:prstGeom prst="plaqu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고가 전자기기</a:t>
            </a: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58A4AB8A-285C-42C6-8665-FC181F5602ED}"/>
              </a:ext>
            </a:extLst>
          </p:cNvPr>
          <p:cNvCxnSpPr>
            <a:cxnSpLocks/>
            <a:stCxn id="44" idx="0"/>
            <a:endCxn id="48" idx="0"/>
          </p:cNvCxnSpPr>
          <p:nvPr/>
        </p:nvCxnSpPr>
        <p:spPr>
          <a:xfrm rot="5400000" flipH="1" flipV="1">
            <a:off x="7331914" y="3444071"/>
            <a:ext cx="12700" cy="1882596"/>
          </a:xfrm>
          <a:prstGeom prst="bentConnector3">
            <a:avLst>
              <a:gd name="adj1" fmla="val 1800000"/>
            </a:avLst>
          </a:prstGeom>
          <a:ln w="3810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568</TotalTime>
  <Words>196</Words>
  <Application>Microsoft Office PowerPoint</Application>
  <PresentationFormat>A4 용지(210x297mm)</PresentationFormat>
  <Paragraphs>65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욜디락스 정의</vt:lpstr>
      <vt:lpstr>2. 액티브 시니어 특징</vt:lpstr>
      <vt:lpstr>3. 고령층 인구 추이</vt:lpstr>
      <vt:lpstr>4. 욜드 산업 전망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46</cp:revision>
  <dcterms:created xsi:type="dcterms:W3CDTF">2023-07-20T02:58:21Z</dcterms:created>
  <dcterms:modified xsi:type="dcterms:W3CDTF">2025-05-12T01:00:13Z</dcterms:modified>
</cp:coreProperties>
</file>